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75" r:id="rId12"/>
    <p:sldId id="262" r:id="rId13"/>
    <p:sldId id="274" r:id="rId14"/>
    <p:sldId id="260" r:id="rId15"/>
    <p:sldId id="269" r:id="rId16"/>
    <p:sldId id="270" r:id="rId17"/>
    <p:sldId id="271" r:id="rId18"/>
    <p:sldId id="272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FC30"/>
    <a:srgbClr val="25FB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95" autoAdjust="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4/7/2012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08012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Barevn</a:t>
            </a:r>
            <a:r>
              <a:rPr lang="cs-CZ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ý </a:t>
            </a:r>
            <a:r>
              <a:rPr lang="cs-CZ" sz="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minivolejbal</a:t>
            </a:r>
            <a:r>
              <a:rPr lang="cs-CZ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7854696" cy="396044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  Seminář pro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učitele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TV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 stupně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ZŠ a vychovatele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3900" dirty="0" smtClean="0">
                <a:latin typeface="Arial" pitchFamily="34" charset="0"/>
                <a:cs typeface="Arial" pitchFamily="34" charset="0"/>
              </a:rPr>
              <a:t>           Česká 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Třebová 28.3.2012</a:t>
            </a:r>
          </a:p>
          <a:p>
            <a:pPr algn="l"/>
            <a:endParaRPr lang="cs-CZ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9550" y="1916832"/>
            <a:ext cx="3644900" cy="1739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04056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Zele</a:t>
            </a:r>
            <a:r>
              <a:rPr lang="cs-CZ" sz="3200" dirty="0" err="1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ný</a:t>
            </a:r>
            <a:r>
              <a:rPr lang="cs-CZ" sz="32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err="1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3200" dirty="0" smtClean="0">
              <a:solidFill>
                <a:srgbClr val="25FB2A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cs-CZ" sz="2400" dirty="0" err="1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ojice</a:t>
            </a:r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, 5. třída</a:t>
            </a:r>
          </a:p>
          <a:p>
            <a:pPr algn="l"/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Hřiště 4,5 x </a:t>
            </a:r>
            <a:r>
              <a:rPr lang="en-US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 m, výška sítě </a:t>
            </a:r>
            <a:r>
              <a:rPr lang="en-US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210</a:t>
            </a:r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 cm</a:t>
            </a:r>
          </a:p>
          <a:p>
            <a:pPr algn="l"/>
            <a:r>
              <a:rPr lang="en-US" sz="2400" dirty="0" err="1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Pouze</a:t>
            </a:r>
            <a:r>
              <a:rPr lang="en-US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odb</a:t>
            </a:r>
            <a:r>
              <a:rPr lang="cs-CZ" sz="2400" dirty="0" err="1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íjení</a:t>
            </a:r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 obouruč vrchem (prsty)</a:t>
            </a:r>
          </a:p>
          <a:p>
            <a:pPr algn="l"/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V kritickém případě možnost úderu jednoruč</a:t>
            </a:r>
            <a:endParaRPr lang="en-US" sz="2400" dirty="0" smtClean="0">
              <a:solidFill>
                <a:srgbClr val="25FB2A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400" dirty="0" err="1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dbití</a:t>
            </a:r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 obouruč spodem (bagr) není povoleno</a:t>
            </a:r>
          </a:p>
          <a:p>
            <a:pPr algn="l"/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Zahájení hry – odbitím obouruč vrchem (prsty) nebo</a:t>
            </a:r>
            <a:r>
              <a:rPr lang="en-US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jednoruč spodem</a:t>
            </a:r>
          </a:p>
          <a:p>
            <a:pPr algn="l"/>
            <a:r>
              <a:rPr lang="cs-CZ" sz="24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Jedna nebo dvě přihrávky (na první přes je chybou)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04056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Modrý </a:t>
            </a:r>
            <a:r>
              <a:rPr lang="cs-CZ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1400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cs-CZ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ojice</a:t>
            </a: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6. třída</a:t>
            </a:r>
          </a:p>
          <a:p>
            <a:pPr algn="l"/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Hřiště 4,5 x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m, výška sítě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210</a:t>
            </a: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cm</a:t>
            </a:r>
          </a:p>
          <a:p>
            <a:pPr algn="l"/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voleny všechny druhy odbití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700808"/>
            <a:ext cx="835292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3200" dirty="0" smtClean="0">
                <a:solidFill>
                  <a:srgbClr val="6AFC30"/>
                </a:solidFill>
                <a:latin typeface="Arial" pitchFamily="34" charset="0"/>
                <a:cs typeface="Arial" pitchFamily="34" charset="0"/>
              </a:rPr>
              <a:t>š</a:t>
            </a:r>
            <a:r>
              <a:rPr lang="cs-CZ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3200" dirty="0" smtClean="0">
                <a:solidFill>
                  <a:srgbClr val="25FB2A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cs-CZ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3200" dirty="0" smtClean="0">
                <a:solidFill>
                  <a:srgbClr val="6AFC3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í</a:t>
            </a:r>
            <a:r>
              <a:rPr lang="cs-CZ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Dotek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ítě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ani pásky není chybou neomezuje-li hru soupeře.</a:t>
            </a:r>
          </a:p>
          <a:p>
            <a:pPr lvl="1"/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Hráči se na podání pravidelně střídají, ale každý hráč dává nejvýše dvě podání po sobě.</a:t>
            </a:r>
          </a:p>
          <a:p>
            <a:pPr lvl="1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Nesmí se hrát na první přes (vyjma blokování u modrého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minivolejbalu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700808"/>
            <a:ext cx="83529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Využití při tréninku volejbalových přípravek a při hodinách TV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Dlouh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é sítě</a:t>
            </a:r>
          </a:p>
          <a:p>
            <a:pPr lvl="1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Lajny – pásky</a:t>
            </a:r>
          </a:p>
          <a:p>
            <a:pPr lvl="1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Počítadla</a:t>
            </a:r>
          </a:p>
          <a:p>
            <a:pPr lvl="1"/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2132856"/>
            <a:ext cx="8352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rial" pitchFamily="34" charset="0"/>
                <a:cs typeface="Arial" pitchFamily="34" charset="0"/>
              </a:rPr>
              <a:t>Další informace:</a:t>
            </a:r>
          </a:p>
          <a:p>
            <a:pPr algn="ctr"/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www.minivolejbal.cz</a:t>
            </a:r>
            <a:endParaRPr lang="cs-CZ" sz="5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700808"/>
            <a:ext cx="835292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Pro trenéry školních přípravek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Neomezovat kvůli barevnému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minivolejbalu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všeobecnou atletickou a gymnastickou průpravu</a:t>
            </a:r>
          </a:p>
          <a:p>
            <a:pPr lvl="1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Barevný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minivolejbal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slouží pro motivaci dětí – chodí přece do volejbalu</a:t>
            </a:r>
          </a:p>
          <a:p>
            <a:pPr lvl="1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Případné naplánování turnajů: 1 turnaj  1. – 2. třída, 1 turnaj sta 3. – 4. třída, 1 turnaj  5. – 6. třída</a:t>
            </a:r>
          </a:p>
          <a:p>
            <a:pPr lvl="1"/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700809"/>
            <a:ext cx="83529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Náplň tréninku volejbalových přípravek (ZŠ)</a:t>
            </a:r>
          </a:p>
          <a:p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Házení</a:t>
            </a:r>
          </a:p>
          <a:p>
            <a:pPr lvl="1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Problém s opačnou nohou, zejména u děvčat</a:t>
            </a:r>
          </a:p>
          <a:p>
            <a:pPr lvl="2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Opravovat i při hrách</a:t>
            </a:r>
          </a:p>
          <a:p>
            <a:pPr lvl="2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Natočení těla levým bokem a ramenem dopředu, míření</a:t>
            </a:r>
          </a:p>
          <a:p>
            <a:pPr lvl="2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Loket dozadu</a:t>
            </a:r>
          </a:p>
          <a:p>
            <a:pPr lvl="2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Trénovat s menšími míči, které děti mohou sevřít do dlaně (tenisáky,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overbaly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dětské gumové míče)</a:t>
            </a:r>
          </a:p>
          <a:p>
            <a:pPr lvl="1"/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700809"/>
            <a:ext cx="8352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Náplň tréninku volejbalových přípravek (ZŠ)</a:t>
            </a:r>
          </a:p>
          <a:p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Skoky – koordinace paží při odrazu</a:t>
            </a:r>
          </a:p>
          <a:p>
            <a:pPr lvl="1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Žabáky</a:t>
            </a:r>
          </a:p>
          <a:p>
            <a:pPr lvl="2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Zášvih paží dozadu a švihnutí volně nataženými pažemi vpřed při odrazu</a:t>
            </a:r>
          </a:p>
          <a:p>
            <a:pPr lvl="2"/>
            <a:endParaRPr lang="cs-CZ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700809"/>
            <a:ext cx="83529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Náplň tréninku volejbalových přípravek  (ZŠ)</a:t>
            </a:r>
          </a:p>
          <a:p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Odbití obouruč vrchem – prsty (doporučuji od 2.– 3.třídy)</a:t>
            </a:r>
          </a:p>
          <a:p>
            <a:pPr lvl="1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Dostat 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“pod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míč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– m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íč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musí padat na čelo</a:t>
            </a: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Průprava – hlavičkování, např. vyhodit míč, nechat odrazit od země, odhlavičkovat a chytit</a:t>
            </a: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Technika:</a:t>
            </a:r>
          </a:p>
          <a:p>
            <a:pPr lvl="3"/>
            <a:r>
              <a:rPr lang="cs-CZ" sz="2400" dirty="0" smtClean="0">
                <a:latin typeface="Arial" pitchFamily="34" charset="0"/>
                <a:cs typeface="Arial" pitchFamily="34" charset="0"/>
              </a:rPr>
              <a:t>Lokty od sebe</a:t>
            </a:r>
          </a:p>
          <a:p>
            <a:pPr lvl="3"/>
            <a:r>
              <a:rPr lang="cs-CZ" sz="2400" dirty="0" smtClean="0">
                <a:latin typeface="Arial" pitchFamily="34" charset="0"/>
                <a:cs typeface="Arial" pitchFamily="34" charset="0"/>
              </a:rPr>
              <a:t>Palce a ukazováčky tvoří trojúhelník</a:t>
            </a:r>
          </a:p>
          <a:p>
            <a:pPr lvl="3"/>
            <a:r>
              <a:rPr lang="cs-CZ" sz="2400" dirty="0" smtClean="0">
                <a:latin typeface="Arial" pitchFamily="34" charset="0"/>
                <a:cs typeface="Arial" pitchFamily="34" charset="0"/>
              </a:rPr>
              <a:t>Před odbitím palce směřují k obličeji</a:t>
            </a:r>
          </a:p>
          <a:p>
            <a:pPr lvl="3"/>
            <a:r>
              <a:rPr lang="cs-CZ" sz="2400" dirty="0" smtClean="0">
                <a:latin typeface="Arial" pitchFamily="34" charset="0"/>
                <a:cs typeface="Arial" pitchFamily="34" charset="0"/>
              </a:rPr>
              <a:t>Pohybem v zápěstí palce od obličeje vpřed</a:t>
            </a:r>
          </a:p>
          <a:p>
            <a:pPr lvl="3"/>
            <a:r>
              <a:rPr lang="cs-CZ" sz="2400" dirty="0" smtClean="0">
                <a:latin typeface="Arial" pitchFamily="34" charset="0"/>
                <a:cs typeface="Arial" pitchFamily="34" charset="0"/>
              </a:rPr>
              <a:t>Nadhoz vysokým obloukem obouruč nataženými pažemi</a:t>
            </a:r>
          </a:p>
          <a:p>
            <a:pPr lvl="2"/>
            <a:endParaRPr lang="cs-CZ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700809"/>
            <a:ext cx="83529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Technické a organizační záležitosti vedení volejbalových přípravek  (ZŠ)</a:t>
            </a:r>
          </a:p>
          <a:p>
            <a:pPr lvl="1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síť, lajny, počítadla, malé míče</a:t>
            </a:r>
          </a:p>
          <a:p>
            <a:pPr lvl="2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  <a:cs typeface="Arial" pitchFamily="34" charset="0"/>
              </a:rPr>
              <a:t>turnaje – více družstev na jednoho trenéra</a:t>
            </a:r>
          </a:p>
          <a:p>
            <a:pPr lvl="3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pomocníci ze starších družstev z vyšších ročníků</a:t>
            </a:r>
          </a:p>
          <a:p>
            <a:pPr lvl="3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výchova k samostatnosti</a:t>
            </a:r>
          </a:p>
          <a:p>
            <a:pPr lvl="2"/>
            <a:endParaRPr lang="cs-CZ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04056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Arial" pitchFamily="34" charset="0"/>
                <a:cs typeface="Arial" pitchFamily="34" charset="0"/>
              </a:rPr>
              <a:t>Program:</a:t>
            </a:r>
          </a:p>
          <a:p>
            <a:pPr algn="l"/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Představení projektu Barevný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minivolejbal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(pravidla,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videoukázky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využití v hodinách TV na základních školách)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Naplánování turnajů barevného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minivolejbalu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základních škol v České Třebové  popř. na 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Náplň tréninku volejbalových přípravek  (ZŠ)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Technické a organizační záležitosti vedení volejbalových přípravek  (ZŠ)</a:t>
            </a:r>
          </a:p>
          <a:p>
            <a:pPr algn="l"/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pic>
        <p:nvPicPr>
          <p:cNvPr id="1027" name="Picture 3" descr="C:\Users\Lubos\Desktop\Foto bulletin\Dáme b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736812"/>
            <a:ext cx="6264695" cy="46985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700808"/>
            <a:ext cx="8352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arevn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ý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minivolejbal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projekt ČVS pro zvýšení popularity volejbalu mezi dětmi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Volejbal – technicky nejnáročnější míčový sport – možnost hrát až po delší době tréninku</a:t>
            </a:r>
          </a:p>
          <a:p>
            <a:pPr lvl="1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Barevný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minivolejbal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zjednodušuje a zlehčuje hru a přibližuje ji malým dětem</a:t>
            </a:r>
          </a:p>
          <a:p>
            <a:pPr lvl="1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Zahájení projektu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2010/2011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celost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átní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festivaly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minivolejbalu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2011/2012 –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přesun do regionů, okresů a …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základních škol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pic>
        <p:nvPicPr>
          <p:cNvPr id="6" name="Obrázek 5" descr="dr080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824" y="1697765"/>
            <a:ext cx="7740352" cy="51602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  <p:pic>
        <p:nvPicPr>
          <p:cNvPr id="5" name="Obrázek 4" descr="dr080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824" y="1697763"/>
            <a:ext cx="7740352" cy="51602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04056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Kategorie</a:t>
            </a: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cs-CZ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Žlutý </a:t>
            </a:r>
            <a:r>
              <a:rPr lang="cs-CZ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Oranžový </a:t>
            </a:r>
            <a:r>
              <a:rPr lang="cs-CZ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Červený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rgbClr val="6AFC30"/>
                </a:solidFill>
                <a:latin typeface="Arial" pitchFamily="34" charset="0"/>
                <a:cs typeface="Arial" pitchFamily="34" charset="0"/>
              </a:rPr>
              <a:t>Zelený </a:t>
            </a:r>
            <a:r>
              <a:rPr lang="cs-CZ" sz="2400" dirty="0" err="1" smtClean="0">
                <a:solidFill>
                  <a:srgbClr val="6AFC30"/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2400" dirty="0" smtClean="0">
              <a:solidFill>
                <a:srgbClr val="6AFC3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Modrý </a:t>
            </a:r>
            <a:r>
              <a:rPr lang="cs-CZ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2400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04056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Žlutý </a:t>
            </a:r>
            <a:r>
              <a:rPr lang="cs-CZ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Dvojice, 1. – 2. třída</a:t>
            </a:r>
          </a:p>
          <a:p>
            <a:pPr algn="l"/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Hřiště 4,5 x 9 m, výška sítě 195 cm</a:t>
            </a:r>
          </a:p>
          <a:p>
            <a:pPr algn="l"/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Chytání a házení (přehazovaná)</a:t>
            </a:r>
          </a:p>
          <a:p>
            <a:pPr algn="l"/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Zahájení hry (podání) – hozením míče, v případě prvního pokusu do sítě možnost opravy ze vzdálenosti 3 m</a:t>
            </a:r>
          </a:p>
          <a:p>
            <a:pPr algn="l"/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Povinně jedna přihrávka na každé straně (na první přes nebo dvě přihrávky jsou chybou)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04056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Oranžový </a:t>
            </a:r>
            <a:r>
              <a:rPr lang="cs-CZ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Dvojice, 2. – 3. třída (pro školní přípravky 3. – 4. třída)</a:t>
            </a:r>
          </a:p>
          <a:p>
            <a:pPr algn="l"/>
            <a:r>
              <a:rPr lang="cs-CZ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Hřiště 4,5 x 9 m, výška sítě 195 cm</a:t>
            </a:r>
          </a:p>
          <a:p>
            <a:pPr algn="l"/>
            <a:r>
              <a:rPr lang="cs-CZ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Varianta A: Chytání, nadhození a odbíjení obouruč vrchem (prsty)</a:t>
            </a:r>
          </a:p>
          <a:p>
            <a:pPr algn="l"/>
            <a:r>
              <a:rPr lang="cs-CZ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Varinata</a:t>
            </a:r>
            <a:r>
              <a:rPr lang="cs-CZ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B: První kontakt jako varianta A, druhý kontakt – pouze odbití prsty bez chytání</a:t>
            </a:r>
          </a:p>
          <a:p>
            <a:pPr algn="l"/>
            <a:r>
              <a:rPr lang="cs-CZ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Zahájení hry (podání)  - var. A: hozením míče</a:t>
            </a:r>
          </a:p>
          <a:p>
            <a:pPr algn="l"/>
            <a:r>
              <a:rPr lang="cs-CZ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		    - var. B: nadhoz a odbití prsty  </a:t>
            </a:r>
          </a:p>
          <a:p>
            <a:pPr algn="l"/>
            <a:r>
              <a:rPr lang="cs-CZ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Povinně jedna přihrávka na každé straně (na první přes nebo dvě přihrávky jsou chybou)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04056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Červený </a:t>
            </a:r>
            <a:r>
              <a:rPr lang="cs-CZ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minivolejbal</a:t>
            </a:r>
            <a:endParaRPr lang="cs-CZ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Dvojice, 4. třída</a:t>
            </a:r>
          </a:p>
          <a:p>
            <a:pPr algn="l"/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Hřiště 4,5 x 9 m, výška sítě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cm</a:t>
            </a:r>
          </a:p>
          <a:p>
            <a:pPr algn="l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Pouze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odb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íjení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obouruč vrchem (prsty), možnost jednou odbít nad sebe (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meziodbití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kritickém případě možnost úderu jednoruč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dbití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obouruč spodem (bagr) není povoleno</a:t>
            </a:r>
          </a:p>
          <a:p>
            <a:pPr algn="l"/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Zahájení hry (podání)  - odbití obouruč vrchem (prsty) nebo jednoruč spodem  </a:t>
            </a:r>
          </a:p>
          <a:p>
            <a:pPr algn="l"/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Jedna nebo dvě přihrávky (na první přes je chybou)</a:t>
            </a:r>
          </a:p>
          <a:p>
            <a:pPr algn="l"/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třetího odbití není možnost </a:t>
            </a:r>
            <a:r>
              <a:rPr lang="cs-CZ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meziodbití</a:t>
            </a:r>
            <a:endParaRPr lang="cs-CZ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92772" cy="1189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942</TotalTime>
  <Words>748</Words>
  <Application>Microsoft Office PowerPoint</Application>
  <PresentationFormat>Předvádění na obrazovce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Flow</vt:lpstr>
      <vt:lpstr>Barevný minivolejbal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výkonu v utkání, práce s videem</dc:title>
  <dc:creator>Petr Sezemsky</dc:creator>
  <cp:lastModifiedBy>Luboš Vašina</cp:lastModifiedBy>
  <cp:revision>97</cp:revision>
  <dcterms:created xsi:type="dcterms:W3CDTF">2011-04-13T21:09:02Z</dcterms:created>
  <dcterms:modified xsi:type="dcterms:W3CDTF">2012-04-07T08:00:50Z</dcterms:modified>
</cp:coreProperties>
</file>